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8" r:id="rId3"/>
    <p:sldId id="259" r:id="rId4"/>
    <p:sldId id="272" r:id="rId5"/>
    <p:sldId id="271" r:id="rId6"/>
    <p:sldId id="270" r:id="rId7"/>
    <p:sldId id="269" r:id="rId8"/>
    <p:sldId id="273" r:id="rId9"/>
    <p:sldId id="274" r:id="rId10"/>
    <p:sldId id="275" r:id="rId11"/>
    <p:sldId id="276" r:id="rId12"/>
    <p:sldId id="277" r:id="rId13"/>
    <p:sldId id="278" r:id="rId14"/>
    <p:sldId id="279" r:id="rId15"/>
    <p:sldId id="280" r:id="rId16"/>
    <p:sldId id="281" r:id="rId17"/>
    <p:sldId id="282" r:id="rId18"/>
    <p:sldId id="268"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1" roundtripDataSignature="AMtx7mhALb+2KIOD8MpelaipOB+KdhXWI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3" d="100"/>
          <a:sy n="103" d="100"/>
        </p:scale>
        <p:origin x="874" y="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586125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61434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919244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42081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221727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891553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790851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4319590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7" name="Google Shape;157;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7" name="Google Shape;6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5150579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61826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8760367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360201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7434365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966584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2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2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1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1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6" name="Google Shape;16;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16"/>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2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2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2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2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2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3E56"/>
        </a:solidFill>
        <a:effectLst/>
      </p:bgPr>
    </p:bg>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439475" y="152400"/>
            <a:ext cx="4838700" cy="4838700"/>
          </a:xfrm>
          <a:prstGeom prst="rect">
            <a:avLst/>
          </a:prstGeom>
          <a:noFill/>
          <a:ln>
            <a:noFill/>
          </a:ln>
        </p:spPr>
      </p:pic>
      <p:pic>
        <p:nvPicPr>
          <p:cNvPr id="55" name="Google Shape;55;p1"/>
          <p:cNvPicPr preferRelativeResize="0"/>
          <p:nvPr/>
        </p:nvPicPr>
        <p:blipFill rotWithShape="1">
          <a:blip r:embed="rId4">
            <a:alphaModFix/>
          </a:blip>
          <a:srcRect/>
          <a:stretch/>
        </p:blipFill>
        <p:spPr>
          <a:xfrm>
            <a:off x="6260800" y="3542499"/>
            <a:ext cx="2310800" cy="885201"/>
          </a:xfrm>
          <a:prstGeom prst="rect">
            <a:avLst/>
          </a:prstGeom>
          <a:noFill/>
          <a:ln>
            <a:noFill/>
          </a:ln>
        </p:spPr>
      </p:pic>
      <p:sp>
        <p:nvSpPr>
          <p:cNvPr id="56" name="Google Shape;56;p1"/>
          <p:cNvSpPr txBox="1"/>
          <p:nvPr/>
        </p:nvSpPr>
        <p:spPr>
          <a:xfrm>
            <a:off x="5095650" y="2416250"/>
            <a:ext cx="3827700" cy="400200"/>
          </a:xfrm>
          <a:prstGeom prst="rect">
            <a:avLst/>
          </a:prstGeom>
          <a:noFill/>
          <a:ln>
            <a:noFill/>
          </a:ln>
        </p:spPr>
        <p:txBody>
          <a:bodyPr spcFirstLastPara="1" wrap="square" lIns="91425" tIns="91425" rIns="91425" bIns="91425" anchor="t" anchorCtr="0">
            <a:spAutoFit/>
          </a:bodyPr>
          <a:lstStyle/>
          <a:p>
            <a:pPr marL="0" marR="0" lvl="0" indent="0" algn="l" rtl="0">
              <a:lnSpc>
                <a:spcPct val="100000"/>
              </a:lnSpc>
              <a:spcBef>
                <a:spcPts val="0"/>
              </a:spcBef>
              <a:spcAft>
                <a:spcPts val="0"/>
              </a:spcAft>
              <a:buClr>
                <a:srgbClr val="000000"/>
              </a:buClr>
              <a:buSzPts val="1400"/>
              <a:buFont typeface="Arial"/>
              <a:buNone/>
            </a:pPr>
            <a:r>
              <a:rPr lang="pt-BR" sz="1400" b="1" i="0" u="none" strike="noStrike" cap="none">
                <a:solidFill>
                  <a:schemeClr val="lt1"/>
                </a:solidFill>
                <a:latin typeface="Arial"/>
                <a:ea typeface="Arial"/>
                <a:cs typeface="Arial"/>
                <a:sym typeface="Arial"/>
              </a:rPr>
              <a:t>XI PRÊMIO GESTOR PÚBLICO • PARANÁ</a:t>
            </a:r>
            <a:endParaRPr sz="1400" b="1" i="0" u="none" strike="noStrike" cap="none">
              <a:solidFill>
                <a:schemeClr val="lt1"/>
              </a:solidFill>
              <a:latin typeface="Arial"/>
              <a:ea typeface="Arial"/>
              <a:cs typeface="Arial"/>
              <a:sym typeface="Arial"/>
            </a:endParaRPr>
          </a:p>
        </p:txBody>
      </p:sp>
      <p:sp>
        <p:nvSpPr>
          <p:cNvPr id="57" name="Google Shape;57;p1"/>
          <p:cNvSpPr/>
          <p:nvPr/>
        </p:nvSpPr>
        <p:spPr>
          <a:xfrm>
            <a:off x="5203300" y="2810975"/>
            <a:ext cx="3480900" cy="59700"/>
          </a:xfrm>
          <a:prstGeom prst="rect">
            <a:avLst/>
          </a:prstGeom>
          <a:solidFill>
            <a:srgbClr val="39B44A"/>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800" b="1" dirty="0">
                <a:solidFill>
                  <a:srgbClr val="39B44A"/>
                </a:solidFill>
              </a:rPr>
              <a:t>AÇÕES QUE OS AGENTES DE CIDADANIA PARTICIPARAM: mês de março/2023</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344886" y="1101800"/>
            <a:ext cx="8583524" cy="3693224"/>
          </a:xfrm>
          <a:prstGeom prst="rect">
            <a:avLst/>
          </a:prstGeom>
          <a:noFill/>
          <a:ln>
            <a:noFill/>
          </a:ln>
        </p:spPr>
        <p:txBody>
          <a:bodyPr spcFirstLastPara="1" wrap="square" lIns="91425" tIns="91425" rIns="91425" bIns="91425" anchor="t" anchorCtr="0">
            <a:noAutofit/>
          </a:bodyPr>
          <a:lstStyle/>
          <a:p>
            <a:pPr marL="171450" indent="-171450">
              <a:lnSpc>
                <a:spcPct val="150000"/>
              </a:lnSpc>
              <a:spcAft>
                <a:spcPts val="800"/>
              </a:spcAft>
            </a:pPr>
            <a:r>
              <a:rPr lang="pt-BR" dirty="0">
                <a:solidFill>
                  <a:srgbClr val="003E56"/>
                </a:solidFill>
              </a:rPr>
              <a:t>Visita ao Bombeiro Municipal para conhecer o trabalho realizado por eles e receber orientações de primeiros socorros e prevenção de acidentes;</a:t>
            </a:r>
          </a:p>
          <a:p>
            <a:pPr marL="171450" indent="-171450">
              <a:lnSpc>
                <a:spcPct val="150000"/>
              </a:lnSpc>
              <a:spcAft>
                <a:spcPts val="800"/>
              </a:spcAft>
            </a:pPr>
            <a:r>
              <a:rPr lang="pt-BR" dirty="0">
                <a:solidFill>
                  <a:srgbClr val="003E56"/>
                </a:solidFill>
              </a:rPr>
              <a:t>Oficina de Desenho a mão livre (nesta oficina a professora inicia um desenho e os adolescentes vão desenhando também seguindo o passo a passo, quem adivinha o desenho antes de terminar ganho um mimo), esta oficina acalma os adolescentes, estimula a concentração e observação, é divertida e competitiva;</a:t>
            </a:r>
          </a:p>
          <a:p>
            <a:pPr marL="171450" indent="-171450">
              <a:lnSpc>
                <a:spcPct val="150000"/>
              </a:lnSpc>
              <a:spcAft>
                <a:spcPts val="800"/>
              </a:spcAft>
            </a:pPr>
            <a:r>
              <a:rPr lang="pt-BR" dirty="0">
                <a:solidFill>
                  <a:srgbClr val="003E56"/>
                </a:solidFill>
              </a:rPr>
              <a:t>Desenho da camiseta do grupo;</a:t>
            </a:r>
          </a:p>
          <a:p>
            <a:pPr marL="171450" indent="-171450">
              <a:lnSpc>
                <a:spcPct val="150000"/>
              </a:lnSpc>
              <a:spcAft>
                <a:spcPts val="800"/>
              </a:spcAft>
            </a:pPr>
            <a:r>
              <a:rPr lang="pt-BR" dirty="0">
                <a:solidFill>
                  <a:srgbClr val="003E56"/>
                </a:solidFill>
              </a:rPr>
              <a:t>Realizaram também pintura de mandalas e ouviram musicas.</a:t>
            </a:r>
          </a:p>
          <a:p>
            <a:pPr marL="171450" indent="-171450">
              <a:lnSpc>
                <a:spcPct val="150000"/>
              </a:lnSpc>
              <a:spcAft>
                <a:spcPts val="800"/>
              </a:spcAft>
            </a:pPr>
            <a:endParaRPr lang="pt-BR" dirty="0">
              <a:solidFill>
                <a:srgbClr val="003E56"/>
              </a:solidFill>
            </a:endParaRPr>
          </a:p>
          <a:p>
            <a:pPr marL="171450" indent="-171450">
              <a:lnSpc>
                <a:spcPct val="150000"/>
              </a:lnSpc>
              <a:spcAft>
                <a:spcPts val="800"/>
              </a:spcAft>
            </a:pPr>
            <a:endParaRPr lang="pt-BR" sz="2000" dirty="0">
              <a:solidFill>
                <a:srgbClr val="003E56"/>
              </a:solidFill>
            </a:endParaRP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1008717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b="1" dirty="0">
                <a:solidFill>
                  <a:srgbClr val="39B44A"/>
                </a:solidFill>
              </a:rPr>
              <a:t>AÇÕES QUE OS AGENTES DE CIDADANIA PARTICIPARAM:</a:t>
            </a:r>
            <a:r>
              <a:rPr lang="pt-BR" sz="2800" b="1" dirty="0">
                <a:solidFill>
                  <a:srgbClr val="39B44A"/>
                </a:solidFill>
              </a:rPr>
              <a:t> mês de abril/2023</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446836" cy="3285893"/>
          </a:xfrm>
          <a:prstGeom prst="rect">
            <a:avLst/>
          </a:prstGeom>
          <a:noFill/>
          <a:ln>
            <a:noFill/>
          </a:ln>
        </p:spPr>
        <p:txBody>
          <a:bodyPr spcFirstLastPara="1" wrap="square" lIns="91425" tIns="91425" rIns="91425" bIns="91425" anchor="t" anchorCtr="0">
            <a:noAutofit/>
          </a:bodyPr>
          <a:lstStyle/>
          <a:p>
            <a:pPr marL="171450" indent="-171450">
              <a:lnSpc>
                <a:spcPct val="150000"/>
              </a:lnSpc>
              <a:spcAft>
                <a:spcPts val="800"/>
              </a:spcAft>
            </a:pPr>
            <a:r>
              <a:rPr lang="pt-BR" sz="2000" dirty="0">
                <a:solidFill>
                  <a:srgbClr val="003E56"/>
                </a:solidFill>
              </a:rPr>
              <a:t>Curso flores em E.V.A;</a:t>
            </a:r>
          </a:p>
          <a:p>
            <a:pPr marL="171450" indent="-171450">
              <a:lnSpc>
                <a:spcPct val="150000"/>
              </a:lnSpc>
              <a:spcAft>
                <a:spcPts val="800"/>
              </a:spcAft>
            </a:pPr>
            <a:r>
              <a:rPr lang="pt-BR" sz="2000" dirty="0">
                <a:solidFill>
                  <a:srgbClr val="003E56"/>
                </a:solidFill>
              </a:rPr>
              <a:t>Atividade Quem somos nós? Identificar as características da subjetividade que integram a identidade de cada Agente. Fazer um desenho coletivo de um boneco que represente o Grupo e descrever *Na cabeça: sonhos e desejos; *No corpo: sentimentos que admiram nas pessoas; *Nos pés: profissões afins;</a:t>
            </a:r>
          </a:p>
          <a:p>
            <a:pPr marL="171450" indent="-171450">
              <a:lnSpc>
                <a:spcPct val="150000"/>
              </a:lnSpc>
              <a:spcAft>
                <a:spcPts val="800"/>
              </a:spcAft>
            </a:pPr>
            <a:endParaRPr lang="pt-BR" sz="2000" dirty="0">
              <a:solidFill>
                <a:srgbClr val="003E56"/>
              </a:solidFill>
            </a:endParaRPr>
          </a:p>
          <a:p>
            <a:pPr marL="171450" indent="-171450">
              <a:lnSpc>
                <a:spcPct val="150000"/>
              </a:lnSpc>
              <a:spcAft>
                <a:spcPts val="800"/>
              </a:spcAft>
            </a:pPr>
            <a:endParaRPr lang="pt-BR" sz="2000" dirty="0">
              <a:solidFill>
                <a:srgbClr val="003E56"/>
              </a:solidFill>
            </a:endParaRPr>
          </a:p>
          <a:p>
            <a:pPr marL="171450" indent="-171450">
              <a:lnSpc>
                <a:spcPct val="150000"/>
              </a:lnSpc>
              <a:spcAft>
                <a:spcPts val="800"/>
              </a:spcAft>
            </a:pPr>
            <a:endParaRPr lang="pt-BR" sz="2000" dirty="0">
              <a:solidFill>
                <a:srgbClr val="003E56"/>
              </a:solidFill>
            </a:endParaRP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442488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b="1" dirty="0">
                <a:solidFill>
                  <a:srgbClr val="39B44A"/>
                </a:solidFill>
              </a:rPr>
              <a:t>AÇÕES QUE OS AGENTES DE CIDADANIA PARTICIPARAM:</a:t>
            </a:r>
            <a:r>
              <a:rPr lang="pt-BR" sz="2800" b="1" dirty="0">
                <a:solidFill>
                  <a:srgbClr val="39B44A"/>
                </a:solidFill>
              </a:rPr>
              <a:t> mês de abril/2023</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520600" cy="3479181"/>
          </a:xfrm>
          <a:prstGeom prst="rect">
            <a:avLst/>
          </a:prstGeom>
          <a:noFill/>
          <a:ln>
            <a:noFill/>
          </a:ln>
        </p:spPr>
        <p:txBody>
          <a:bodyPr spcFirstLastPara="1" wrap="square" lIns="91425" tIns="91425" rIns="91425" bIns="91425" anchor="t" anchorCtr="0">
            <a:noAutofit/>
          </a:bodyPr>
          <a:lstStyle/>
          <a:p>
            <a:pPr marL="171450" indent="-171450">
              <a:lnSpc>
                <a:spcPct val="150000"/>
              </a:lnSpc>
              <a:spcAft>
                <a:spcPts val="800"/>
              </a:spcAft>
            </a:pPr>
            <a:r>
              <a:rPr lang="pt-BR" sz="2000" dirty="0">
                <a:solidFill>
                  <a:srgbClr val="003E56"/>
                </a:solidFill>
              </a:rPr>
              <a:t>Atividades Culturais - Data comemorativa ( Dia dos Povos Indígenas/ Tradicionais) - Roda de conversa com o tema Povos Indígenas; em alusão ao seu dia 19 de abril com objetivos de relembrar a história dos povos tradicionais, sua resistência e importância para o Brasil;</a:t>
            </a:r>
          </a:p>
          <a:p>
            <a:pPr marL="171450" indent="-171450">
              <a:lnSpc>
                <a:spcPct val="150000"/>
              </a:lnSpc>
              <a:spcAft>
                <a:spcPts val="800"/>
              </a:spcAft>
            </a:pPr>
            <a:r>
              <a:rPr lang="pt-BR" sz="2000" dirty="0">
                <a:solidFill>
                  <a:srgbClr val="003E56"/>
                </a:solidFill>
              </a:rPr>
              <a:t>Competição de xadrez com premiação do vencedor - participação, socialização e competitividade;</a:t>
            </a:r>
          </a:p>
          <a:p>
            <a:pPr marL="171450" indent="-171450">
              <a:lnSpc>
                <a:spcPct val="150000"/>
              </a:lnSpc>
              <a:spcAft>
                <a:spcPts val="800"/>
              </a:spcAft>
            </a:pPr>
            <a:r>
              <a:rPr lang="pt-BR" sz="2000" dirty="0">
                <a:solidFill>
                  <a:srgbClr val="003E56"/>
                </a:solidFill>
              </a:rPr>
              <a:t>Oficina de pintura de personagens escolhidos pelos Agentes.</a:t>
            </a:r>
          </a:p>
          <a:p>
            <a:pPr marL="171450" indent="-171450">
              <a:lnSpc>
                <a:spcPct val="150000"/>
              </a:lnSpc>
              <a:spcAft>
                <a:spcPts val="800"/>
              </a:spcAft>
            </a:pPr>
            <a:endParaRPr lang="pt-BR" sz="2000" dirty="0">
              <a:solidFill>
                <a:srgbClr val="003E56"/>
              </a:solidFill>
            </a:endParaRP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3200041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b="1" dirty="0">
                <a:solidFill>
                  <a:srgbClr val="39B44A"/>
                </a:solidFill>
              </a:rPr>
              <a:t>AÇÕES QUE OS AGENTES DE CIDADANIA PARTICIPARAM:</a:t>
            </a:r>
            <a:r>
              <a:rPr lang="pt-BR" sz="2800" b="1" dirty="0">
                <a:solidFill>
                  <a:srgbClr val="39B44A"/>
                </a:solidFill>
              </a:rPr>
              <a:t> mês de maio/2023</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245327" y="1171100"/>
            <a:ext cx="8693923" cy="3646227"/>
          </a:xfrm>
          <a:prstGeom prst="rect">
            <a:avLst/>
          </a:prstGeom>
          <a:noFill/>
          <a:ln>
            <a:noFill/>
          </a:ln>
        </p:spPr>
        <p:txBody>
          <a:bodyPr spcFirstLastPara="1" wrap="square" lIns="91425" tIns="91425" rIns="91425" bIns="91425" anchor="t" anchorCtr="0">
            <a:noAutofit/>
          </a:bodyPr>
          <a:lstStyle/>
          <a:p>
            <a:pPr marL="171450" indent="-171450">
              <a:lnSpc>
                <a:spcPct val="150000"/>
              </a:lnSpc>
              <a:spcAft>
                <a:spcPts val="800"/>
              </a:spcAft>
            </a:pPr>
            <a:r>
              <a:rPr lang="pt-BR" sz="1600" dirty="0">
                <a:solidFill>
                  <a:srgbClr val="003E56"/>
                </a:solidFill>
              </a:rPr>
              <a:t>02/05: Direito de Ser: O que o Programa Agentes da cidadania trouxe de melhorias na sua vida? Escrever em folha e em seguida numa roda de conversa expressar os benefícios, melhorias e sonhos que o Programa trouxe para cada um.</a:t>
            </a:r>
          </a:p>
          <a:p>
            <a:pPr marL="171450" indent="-171450">
              <a:lnSpc>
                <a:spcPct val="150000"/>
              </a:lnSpc>
              <a:spcAft>
                <a:spcPts val="800"/>
              </a:spcAft>
            </a:pPr>
            <a:r>
              <a:rPr lang="pt-BR" sz="1600" dirty="0">
                <a:solidFill>
                  <a:srgbClr val="003E56"/>
                </a:solidFill>
              </a:rPr>
              <a:t>04/05: Convivência Social e Participação: Reflexão sobre o grupo, oficina de desenho e gravações. Cada Agente pontuou uma coisa que gosta no grupo, roda de conversa sobre A importância do grupo na vida de cada um; com a Secretária de Assistência Social Claudia </a:t>
            </a:r>
            <a:r>
              <a:rPr lang="pt-BR" sz="1600" dirty="0" err="1">
                <a:solidFill>
                  <a:srgbClr val="003E56"/>
                </a:solidFill>
              </a:rPr>
              <a:t>Lazaretti</a:t>
            </a:r>
            <a:r>
              <a:rPr lang="pt-BR" sz="1600" dirty="0">
                <a:solidFill>
                  <a:srgbClr val="003E56"/>
                </a:solidFill>
              </a:rPr>
              <a:t>.</a:t>
            </a: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776707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b="1" dirty="0">
                <a:solidFill>
                  <a:srgbClr val="39B44A"/>
                </a:solidFill>
              </a:rPr>
              <a:t>AÇÕES QUE OS AGENTES DE CIDADANIA PARTICIPARAM:</a:t>
            </a:r>
            <a:r>
              <a:rPr lang="pt-BR" sz="2800" b="1" dirty="0">
                <a:solidFill>
                  <a:srgbClr val="39B44A"/>
                </a:solidFill>
              </a:rPr>
              <a:t> mês de </a:t>
            </a:r>
            <a:r>
              <a:rPr lang="pt-BR" b="1" dirty="0">
                <a:solidFill>
                  <a:srgbClr val="39B44A"/>
                </a:solidFill>
              </a:rPr>
              <a:t>maio</a:t>
            </a:r>
            <a:r>
              <a:rPr lang="pt-BR" sz="2800" b="1" dirty="0">
                <a:solidFill>
                  <a:srgbClr val="39B44A"/>
                </a:solidFill>
              </a:rPr>
              <a:t>/2023</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520600" cy="3479181"/>
          </a:xfrm>
          <a:prstGeom prst="rect">
            <a:avLst/>
          </a:prstGeom>
          <a:noFill/>
          <a:ln>
            <a:noFill/>
          </a:ln>
        </p:spPr>
        <p:txBody>
          <a:bodyPr spcFirstLastPara="1" wrap="square" lIns="91425" tIns="91425" rIns="91425" bIns="91425" anchor="t" anchorCtr="0">
            <a:noAutofit/>
          </a:bodyPr>
          <a:lstStyle/>
          <a:p>
            <a:pPr marL="171450" indent="-171450">
              <a:lnSpc>
                <a:spcPct val="150000"/>
              </a:lnSpc>
              <a:spcAft>
                <a:spcPts val="800"/>
              </a:spcAft>
            </a:pPr>
            <a:r>
              <a:rPr lang="pt-BR" dirty="0">
                <a:solidFill>
                  <a:srgbClr val="003E56"/>
                </a:solidFill>
              </a:rPr>
              <a:t>09/05: Oficina de Artes: Dia das mães. Confecção de uma </a:t>
            </a:r>
            <a:r>
              <a:rPr lang="pt-BR" dirty="0" err="1">
                <a:solidFill>
                  <a:srgbClr val="003E56"/>
                </a:solidFill>
              </a:rPr>
              <a:t>dezeninha</a:t>
            </a:r>
            <a:r>
              <a:rPr lang="pt-BR" dirty="0">
                <a:solidFill>
                  <a:srgbClr val="003E56"/>
                </a:solidFill>
              </a:rPr>
              <a:t> (objeto religioso) para presentear as mães, utilizando miçangas.</a:t>
            </a:r>
          </a:p>
          <a:p>
            <a:pPr marL="171450" indent="-171450">
              <a:lnSpc>
                <a:spcPct val="150000"/>
              </a:lnSpc>
              <a:spcAft>
                <a:spcPts val="800"/>
              </a:spcAft>
            </a:pPr>
            <a:r>
              <a:rPr lang="pt-BR" dirty="0">
                <a:solidFill>
                  <a:srgbClr val="003E56"/>
                </a:solidFill>
              </a:rPr>
              <a:t>11/05: Oficina de Artes: Dia das mães. Confecção de um chaveiro em formato de coração, utilizando papelão e lã, produção de um cartão e embalagem do presente.</a:t>
            </a:r>
          </a:p>
          <a:p>
            <a:pPr marL="171450" indent="-171450">
              <a:lnSpc>
                <a:spcPct val="150000"/>
              </a:lnSpc>
              <a:spcAft>
                <a:spcPts val="800"/>
              </a:spcAft>
            </a:pPr>
            <a:r>
              <a:rPr lang="pt-BR" dirty="0">
                <a:solidFill>
                  <a:srgbClr val="003E56"/>
                </a:solidFill>
              </a:rPr>
              <a:t>Os agentes realizaram diferentes conceitos da palavra MÃE;</a:t>
            </a: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2652064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400" b="1" dirty="0">
                <a:solidFill>
                  <a:srgbClr val="39B44A"/>
                </a:solidFill>
              </a:rPr>
              <a:t>AÇÕES QUE OS AGENTES DE CIDADANIA PARTICIPARAM: mês de maio/2023</a:t>
            </a:r>
            <a:endParaRPr sz="2400"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193288" y="1278673"/>
            <a:ext cx="8839200" cy="3697524"/>
          </a:xfrm>
          <a:prstGeom prst="rect">
            <a:avLst/>
          </a:prstGeom>
          <a:noFill/>
          <a:ln>
            <a:noFill/>
          </a:ln>
        </p:spPr>
        <p:txBody>
          <a:bodyPr spcFirstLastPara="1" wrap="square" lIns="91425" tIns="91425" rIns="91425" bIns="91425" anchor="t" anchorCtr="0">
            <a:noAutofit/>
          </a:bodyPr>
          <a:lstStyle/>
          <a:p>
            <a:pPr marL="171450" indent="-171450" algn="just">
              <a:lnSpc>
                <a:spcPct val="150000"/>
              </a:lnSpc>
              <a:spcAft>
                <a:spcPts val="800"/>
              </a:spcAft>
            </a:pPr>
            <a:r>
              <a:rPr lang="pt-BR" sz="1400" dirty="0">
                <a:solidFill>
                  <a:srgbClr val="003E56"/>
                </a:solidFill>
              </a:rPr>
              <a:t>16/05: Direito de Ser: Semana de Combate a Exploração Sexual de Crianças e Adolescentes: Atividades: Roda de conversa sobre o movimento 18 de maio (contextualização histórica, significado da figura da representativa, dados estatísticos), vídeos informativos (história de Araceli, história animada sobre como identificar um abuso sexual, música da campanha 18 maio), confecção de um boneco masculino e uma boneca feminina, onde pontuaram os locais do corpo que não pode tocar.</a:t>
            </a:r>
          </a:p>
          <a:p>
            <a:pPr marL="171450" indent="-171450" algn="just">
              <a:lnSpc>
                <a:spcPct val="150000"/>
              </a:lnSpc>
              <a:spcAft>
                <a:spcPts val="800"/>
              </a:spcAft>
            </a:pPr>
            <a:r>
              <a:rPr lang="pt-BR" sz="1400" dirty="0">
                <a:solidFill>
                  <a:srgbClr val="003E56"/>
                </a:solidFill>
              </a:rPr>
              <a:t>18/05: Convivência Social e Artes: 18 de </a:t>
            </a:r>
            <a:r>
              <a:rPr lang="pt-BR" sz="1400" dirty="0" err="1">
                <a:solidFill>
                  <a:srgbClr val="003E56"/>
                </a:solidFill>
              </a:rPr>
              <a:t>maio;DIA</a:t>
            </a:r>
            <a:r>
              <a:rPr lang="pt-BR" sz="1400" dirty="0">
                <a:solidFill>
                  <a:srgbClr val="003E56"/>
                </a:solidFill>
              </a:rPr>
              <a:t> NACIONAL DE COMBATE AO ABUSO E A EXPLORAÇÃO SEXUAL CONTRA CRIANÇAS E ADOLESCENTES;</a:t>
            </a:r>
          </a:p>
          <a:p>
            <a:pPr marL="171450" indent="-171450" algn="just">
              <a:lnSpc>
                <a:spcPct val="150000"/>
              </a:lnSpc>
              <a:spcAft>
                <a:spcPts val="800"/>
              </a:spcAft>
            </a:pPr>
            <a:r>
              <a:rPr lang="pt-BR" sz="1400" dirty="0">
                <a:solidFill>
                  <a:srgbClr val="003E56"/>
                </a:solidFill>
              </a:rPr>
              <a:t>Concurso de melhor desenho sobre o 18 de maio. Premiação com chocolate aos vencedores e a todos prêmio de participação.</a:t>
            </a: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184792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b="1" dirty="0">
                <a:solidFill>
                  <a:srgbClr val="39B44A"/>
                </a:solidFill>
              </a:rPr>
              <a:t>AÇÕES QUE OS AGENTES DE CIDADANIA PARTICIPARAM:</a:t>
            </a:r>
            <a:r>
              <a:rPr lang="pt-BR" sz="2800" b="1" dirty="0">
                <a:solidFill>
                  <a:srgbClr val="39B44A"/>
                </a:solidFill>
              </a:rPr>
              <a:t> mês de maio/2023</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520600" cy="3479181"/>
          </a:xfrm>
          <a:prstGeom prst="rect">
            <a:avLst/>
          </a:prstGeom>
          <a:noFill/>
          <a:ln>
            <a:noFill/>
          </a:ln>
        </p:spPr>
        <p:txBody>
          <a:bodyPr spcFirstLastPara="1" wrap="square" lIns="91425" tIns="91425" rIns="91425" bIns="91425" anchor="t" anchorCtr="0">
            <a:noAutofit/>
          </a:bodyPr>
          <a:lstStyle/>
          <a:p>
            <a:pPr marL="171450" indent="-171450">
              <a:lnSpc>
                <a:spcPct val="150000"/>
              </a:lnSpc>
              <a:spcAft>
                <a:spcPts val="800"/>
              </a:spcAft>
            </a:pPr>
            <a:r>
              <a:rPr lang="pt-BR" sz="1600" dirty="0">
                <a:solidFill>
                  <a:srgbClr val="003E56"/>
                </a:solidFill>
              </a:rPr>
              <a:t>23/05: Direito de Ser e Leitura: A história do lápis – Paulo Coelho </a:t>
            </a:r>
          </a:p>
          <a:p>
            <a:pPr marL="0" indent="0">
              <a:lnSpc>
                <a:spcPct val="150000"/>
              </a:lnSpc>
              <a:spcAft>
                <a:spcPts val="800"/>
              </a:spcAft>
              <a:buNone/>
            </a:pPr>
            <a:r>
              <a:rPr lang="pt-BR" sz="1600" dirty="0">
                <a:solidFill>
                  <a:srgbClr val="003E56"/>
                </a:solidFill>
              </a:rPr>
              <a:t>Roda de leitura feita pelos Agentes do texto de Paulo Coelho “A história do Lápis”, o texto contém conhecimentos e valores de nossa cultura que devemos preservar. Análise crítica do texto estimulando os Agentes a participar e expressar suas opiniões sobre as cinco qualidades do lápis. Fazer um desenho do seu lápis (lápis da sua vida), com tamanho, cor, personagens e escrever suas qualidades em torno do lápis.</a:t>
            </a: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2729638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b="1" dirty="0">
                <a:solidFill>
                  <a:srgbClr val="39B44A"/>
                </a:solidFill>
              </a:rPr>
              <a:t>AÇÕES QUE OS AGENTES DE CIDADANIA PARTICIPARAM:</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520600" cy="3479181"/>
          </a:xfrm>
          <a:prstGeom prst="rect">
            <a:avLst/>
          </a:prstGeom>
          <a:noFill/>
          <a:ln>
            <a:noFill/>
          </a:ln>
        </p:spPr>
        <p:txBody>
          <a:bodyPr spcFirstLastPara="1" wrap="square" lIns="91425" tIns="91425" rIns="91425" bIns="91425" anchor="t" anchorCtr="0">
            <a:noAutofit/>
          </a:bodyPr>
          <a:lstStyle/>
          <a:p>
            <a:pPr marL="342900">
              <a:lnSpc>
                <a:spcPct val="150000"/>
              </a:lnSpc>
              <a:spcAft>
                <a:spcPts val="800"/>
              </a:spcAft>
            </a:pPr>
            <a:r>
              <a:rPr lang="pt-BR" sz="2000" dirty="0">
                <a:solidFill>
                  <a:srgbClr val="003E56"/>
                </a:solidFill>
              </a:rPr>
              <a:t>Está agendada para primeira quinzena de setembro visita para o Prefeito, para tomar um café e passar as necessidades dos bairros onde residem.</a:t>
            </a:r>
          </a:p>
        </p:txBody>
      </p:sp>
    </p:spTree>
    <p:extLst>
      <p:ext uri="{BB962C8B-B14F-4D97-AF65-F5344CB8AC3E}">
        <p14:creationId xmlns:p14="http://schemas.microsoft.com/office/powerpoint/2010/main" val="1739230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3E56"/>
        </a:solidFill>
        <a:effectLst/>
      </p:bgPr>
    </p:bg>
    <p:spTree>
      <p:nvGrpSpPr>
        <p:cNvPr id="1" name="Shape 158"/>
        <p:cNvGrpSpPr/>
        <p:nvPr/>
      </p:nvGrpSpPr>
      <p:grpSpPr>
        <a:xfrm>
          <a:off x="0" y="0"/>
          <a:ext cx="0" cy="0"/>
          <a:chOff x="0" y="0"/>
          <a:chExt cx="0" cy="0"/>
        </a:xfrm>
      </p:grpSpPr>
      <p:sp>
        <p:nvSpPr>
          <p:cNvPr id="159" name="Google Shape;159;p12"/>
          <p:cNvSpPr/>
          <p:nvPr/>
        </p:nvSpPr>
        <p:spPr>
          <a:xfrm>
            <a:off x="1683300" y="-334950"/>
            <a:ext cx="5777400" cy="5813400"/>
          </a:xfrm>
          <a:prstGeom prst="ellipse">
            <a:avLst/>
          </a:prstGeom>
          <a:solidFill>
            <a:schemeClr val="lt1"/>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60" name="Google Shape;160;p12"/>
          <p:cNvPicPr preferRelativeResize="0"/>
          <p:nvPr/>
        </p:nvPicPr>
        <p:blipFill rotWithShape="1">
          <a:blip r:embed="rId3">
            <a:alphaModFix/>
          </a:blip>
          <a:srcRect/>
          <a:stretch/>
        </p:blipFill>
        <p:spPr>
          <a:xfrm>
            <a:off x="2014875" y="1583650"/>
            <a:ext cx="5114251" cy="2263250"/>
          </a:xfrm>
          <a:prstGeom prst="rect">
            <a:avLst/>
          </a:prstGeom>
          <a:noFill/>
          <a:ln>
            <a:noFill/>
          </a:ln>
        </p:spPr>
      </p:pic>
      <p:pic>
        <p:nvPicPr>
          <p:cNvPr id="161" name="Google Shape;161;p12"/>
          <p:cNvPicPr preferRelativeResize="0"/>
          <p:nvPr/>
        </p:nvPicPr>
        <p:blipFill rotWithShape="1">
          <a:blip r:embed="rId4">
            <a:alphaModFix/>
          </a:blip>
          <a:srcRect/>
          <a:stretch/>
        </p:blipFill>
        <p:spPr>
          <a:xfrm>
            <a:off x="3534000" y="4032375"/>
            <a:ext cx="2076001" cy="795700"/>
          </a:xfrm>
          <a:prstGeom prst="rect">
            <a:avLst/>
          </a:prstGeom>
          <a:noFill/>
          <a:ln>
            <a:noFill/>
          </a:ln>
        </p:spPr>
      </p:pic>
      <p:pic>
        <p:nvPicPr>
          <p:cNvPr id="162" name="Google Shape;162;p12"/>
          <p:cNvPicPr preferRelativeResize="0"/>
          <p:nvPr/>
        </p:nvPicPr>
        <p:blipFill rotWithShape="1">
          <a:blip r:embed="rId5">
            <a:alphaModFix/>
          </a:blip>
          <a:srcRect/>
          <a:stretch/>
        </p:blipFill>
        <p:spPr>
          <a:xfrm>
            <a:off x="3208403" y="362675"/>
            <a:ext cx="3031992" cy="1106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3"/>
          <p:cNvSpPr txBox="1">
            <a:spLocks noGrp="1"/>
          </p:cNvSpPr>
          <p:nvPr>
            <p:ph type="title"/>
          </p:nvPr>
        </p:nvSpPr>
        <p:spPr>
          <a:xfrm>
            <a:off x="311700" y="2926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3600" b="1" i="1" dirty="0">
                <a:solidFill>
                  <a:srgbClr val="39B44A"/>
                </a:solidFill>
              </a:rPr>
              <a:t>PROGRAMA AGENTES DE CIDADANIA</a:t>
            </a:r>
            <a:endParaRPr sz="3600" i="1" dirty="0">
              <a:solidFill>
                <a:srgbClr val="39B44A"/>
              </a:solidFill>
            </a:endParaRPr>
          </a:p>
        </p:txBody>
      </p:sp>
      <p:sp>
        <p:nvSpPr>
          <p:cNvPr id="70" name="Google Shape;70;p3"/>
          <p:cNvSpPr txBox="1">
            <a:spLocks noGrp="1"/>
          </p:cNvSpPr>
          <p:nvPr>
            <p:ph type="body" idx="1"/>
          </p:nvPr>
        </p:nvSpPr>
        <p:spPr>
          <a:xfrm>
            <a:off x="311700" y="2302425"/>
            <a:ext cx="8013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1800"/>
              <a:buNone/>
            </a:pPr>
            <a:r>
              <a:rPr lang="pt-BR" sz="3000" b="1" dirty="0">
                <a:solidFill>
                  <a:srgbClr val="003E56"/>
                </a:solidFill>
              </a:rPr>
              <a:t>MUNICÍPIO:	</a:t>
            </a:r>
            <a:r>
              <a:rPr lang="pt-BR" sz="3000" dirty="0">
                <a:solidFill>
                  <a:srgbClr val="003E56"/>
                </a:solidFill>
              </a:rPr>
              <a:t>Ubiratã</a:t>
            </a:r>
            <a:endParaRPr sz="3000" dirty="0">
              <a:solidFill>
                <a:srgbClr val="003E56"/>
              </a:solidFill>
            </a:endParaRPr>
          </a:p>
        </p:txBody>
      </p:sp>
      <p:pic>
        <p:nvPicPr>
          <p:cNvPr id="71" name="Google Shape;71;p3"/>
          <p:cNvPicPr preferRelativeResize="0"/>
          <p:nvPr/>
        </p:nvPicPr>
        <p:blipFill rotWithShape="1">
          <a:blip r:embed="rId3">
            <a:alphaModFix/>
          </a:blip>
          <a:srcRect/>
          <a:stretch/>
        </p:blipFill>
        <p:spPr>
          <a:xfrm>
            <a:off x="0" y="4422189"/>
            <a:ext cx="9143998" cy="721311"/>
          </a:xfrm>
          <a:prstGeom prst="rect">
            <a:avLst/>
          </a:prstGeom>
          <a:noFill/>
          <a:ln>
            <a:noFill/>
          </a:ln>
        </p:spPr>
      </p:pic>
      <p:sp>
        <p:nvSpPr>
          <p:cNvPr id="72" name="Google Shape;72;p3"/>
          <p:cNvSpPr txBox="1">
            <a:spLocks noGrp="1"/>
          </p:cNvSpPr>
          <p:nvPr>
            <p:ph type="body" idx="1"/>
          </p:nvPr>
        </p:nvSpPr>
        <p:spPr>
          <a:xfrm>
            <a:off x="311700" y="3159250"/>
            <a:ext cx="8013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1800"/>
              <a:buNone/>
            </a:pPr>
            <a:r>
              <a:rPr lang="pt-BR" sz="3000" b="1" dirty="0">
                <a:solidFill>
                  <a:srgbClr val="003E56"/>
                </a:solidFill>
              </a:rPr>
              <a:t>FUNÇÃO DO GOVERNO: </a:t>
            </a:r>
            <a:r>
              <a:rPr lang="pt-BR" sz="3000" dirty="0">
                <a:solidFill>
                  <a:srgbClr val="003E56"/>
                </a:solidFill>
              </a:rPr>
              <a:t>Assistência Social</a:t>
            </a:r>
          </a:p>
          <a:p>
            <a:pPr marL="0" lvl="0" indent="0" algn="r" rtl="0">
              <a:lnSpc>
                <a:spcPct val="100000"/>
              </a:lnSpc>
              <a:spcBef>
                <a:spcPts val="0"/>
              </a:spcBef>
              <a:spcAft>
                <a:spcPts val="800"/>
              </a:spcAft>
              <a:buSzPts val="1800"/>
              <a:buNone/>
            </a:pPr>
            <a:endParaRPr lang="pt-BR" sz="800" dirty="0">
              <a:solidFill>
                <a:srgbClr val="003E56"/>
              </a:solidFill>
            </a:endParaRPr>
          </a:p>
          <a:p>
            <a:pPr marL="0" lvl="0" indent="0" algn="r" rtl="0">
              <a:lnSpc>
                <a:spcPct val="100000"/>
              </a:lnSpc>
              <a:spcBef>
                <a:spcPts val="0"/>
              </a:spcBef>
              <a:spcAft>
                <a:spcPts val="800"/>
              </a:spcAft>
              <a:buSzPts val="1800"/>
              <a:buNone/>
            </a:pPr>
            <a:r>
              <a:rPr lang="pt-BR" sz="800" dirty="0">
                <a:solidFill>
                  <a:srgbClr val="003E56"/>
                </a:solidFill>
              </a:rPr>
              <a:t> LIZMARI FONTANA</a:t>
            </a:r>
          </a:p>
          <a:p>
            <a:pPr marL="0" lvl="0" indent="0" algn="r" rtl="0">
              <a:lnSpc>
                <a:spcPct val="100000"/>
              </a:lnSpc>
              <a:spcBef>
                <a:spcPts val="0"/>
              </a:spcBef>
              <a:spcAft>
                <a:spcPts val="800"/>
              </a:spcAft>
              <a:buSzPts val="1800"/>
              <a:buNone/>
            </a:pPr>
            <a:r>
              <a:rPr lang="pt-BR" sz="800" dirty="0">
                <a:solidFill>
                  <a:srgbClr val="003E56"/>
                </a:solidFill>
              </a:rPr>
              <a:t>Assessoria Técnica</a:t>
            </a:r>
          </a:p>
          <a:p>
            <a:pPr marL="0" lvl="0" indent="0" algn="r" rtl="0">
              <a:lnSpc>
                <a:spcPct val="100000"/>
              </a:lnSpc>
              <a:spcBef>
                <a:spcPts val="0"/>
              </a:spcBef>
              <a:spcAft>
                <a:spcPts val="800"/>
              </a:spcAft>
              <a:buSzPts val="1800"/>
              <a:buNone/>
            </a:pPr>
            <a:r>
              <a:rPr lang="pt-BR" sz="800" dirty="0">
                <a:solidFill>
                  <a:srgbClr val="003E56"/>
                </a:solidFill>
              </a:rPr>
              <a:t>fontanalizmari@gmail.com</a:t>
            </a:r>
            <a:endParaRPr sz="800" dirty="0">
              <a:solidFill>
                <a:srgbClr val="003E56"/>
              </a:solidFill>
            </a:endParaRPr>
          </a:p>
        </p:txBody>
      </p:sp>
      <p:sp>
        <p:nvSpPr>
          <p:cNvPr id="73" name="Google Shape;73;p3"/>
          <p:cNvSpPr/>
          <p:nvPr/>
        </p:nvSpPr>
        <p:spPr>
          <a:xfrm>
            <a:off x="418650" y="1747725"/>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400" b="1" dirty="0">
                <a:solidFill>
                  <a:srgbClr val="39B44A"/>
                </a:solidFill>
              </a:rPr>
              <a:t>AÇÕES QUE OS AGENTES DE CIDADANIA PARTICIPARAM: mês de janeiro/2023</a:t>
            </a: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446836" cy="3479181"/>
          </a:xfrm>
          <a:prstGeom prst="rect">
            <a:avLst/>
          </a:prstGeom>
          <a:noFill/>
          <a:ln>
            <a:noFill/>
          </a:ln>
        </p:spPr>
        <p:txBody>
          <a:bodyPr spcFirstLastPara="1" wrap="square" lIns="91425" tIns="91425" rIns="91425" bIns="91425" anchor="t" anchorCtr="0">
            <a:noAutofit/>
          </a:bodyPr>
          <a:lstStyle/>
          <a:p>
            <a:pPr indent="-457200">
              <a:lnSpc>
                <a:spcPct val="150000"/>
              </a:lnSpc>
              <a:spcAft>
                <a:spcPts val="800"/>
              </a:spcAft>
            </a:pPr>
            <a:r>
              <a:rPr lang="pt-BR" sz="2000" dirty="0">
                <a:solidFill>
                  <a:srgbClr val="003E56"/>
                </a:solidFill>
              </a:rPr>
              <a:t>Recepção e boas vindas;</a:t>
            </a:r>
          </a:p>
          <a:p>
            <a:pPr indent="-457200">
              <a:lnSpc>
                <a:spcPct val="150000"/>
              </a:lnSpc>
              <a:spcAft>
                <a:spcPts val="800"/>
              </a:spcAft>
            </a:pPr>
            <a:r>
              <a:rPr lang="pt-BR" sz="2000" dirty="0">
                <a:solidFill>
                  <a:srgbClr val="003E56"/>
                </a:solidFill>
              </a:rPr>
              <a:t>Oficina de Convivência Social: atividades de autoconhecimento, dinâmica de apresentação “seu nome e um desejo”, roda de conversa, dinâmica da auto estima, auto retrato, limitações e qualidades;</a:t>
            </a:r>
          </a:p>
          <a:p>
            <a:pPr indent="-457200">
              <a:lnSpc>
                <a:spcPct val="150000"/>
              </a:lnSpc>
              <a:spcAft>
                <a:spcPts val="800"/>
              </a:spcAft>
            </a:pPr>
            <a:r>
              <a:rPr lang="pt-BR" sz="2000" dirty="0">
                <a:solidFill>
                  <a:srgbClr val="003E56"/>
                </a:solidFill>
              </a:rPr>
              <a:t>Oficina de artes: produção de massinha de modelar, produção de foguetinho de papel crepom;</a:t>
            </a:r>
          </a:p>
          <a:p>
            <a:pPr marL="0" indent="0">
              <a:lnSpc>
                <a:spcPct val="150000"/>
              </a:lnSpc>
              <a:spcAft>
                <a:spcPts val="800"/>
              </a:spcAft>
              <a:buNone/>
            </a:pPr>
            <a:endParaRPr sz="1000" dirty="0">
              <a:solidFill>
                <a:srgbClr val="003E56"/>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400" b="1" dirty="0">
                <a:solidFill>
                  <a:srgbClr val="39B44A"/>
                </a:solidFill>
              </a:rPr>
              <a:t>AÇÕES QUE OS AGENTES DE CIDADANIA PARTICIPARAM: mês de janeiro/2023</a:t>
            </a: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446836" cy="3285893"/>
          </a:xfrm>
          <a:prstGeom prst="rect">
            <a:avLst/>
          </a:prstGeom>
          <a:noFill/>
          <a:ln>
            <a:noFill/>
          </a:ln>
        </p:spPr>
        <p:txBody>
          <a:bodyPr spcFirstLastPara="1" wrap="square" lIns="91425" tIns="91425" rIns="91425" bIns="91425" anchor="t" anchorCtr="0">
            <a:noAutofit/>
          </a:bodyPr>
          <a:lstStyle/>
          <a:p>
            <a:pPr indent="-457200">
              <a:lnSpc>
                <a:spcPct val="150000"/>
              </a:lnSpc>
              <a:spcAft>
                <a:spcPts val="800"/>
              </a:spcAft>
            </a:pPr>
            <a:r>
              <a:rPr lang="pt-BR" sz="2000" dirty="0">
                <a:solidFill>
                  <a:srgbClr val="003E56"/>
                </a:solidFill>
              </a:rPr>
              <a:t>Aula Passeio “Conhecendo os locais de Convivência dos Bairros e atitudes necessárias para boa convivência em espaços públicos”, jogo de futsal e utilização de equipamentos; - Oficina de Jogos: Brincadeiras e Jogos de Tabuleiro, desafios com massinha de modelar;</a:t>
            </a:r>
          </a:p>
          <a:p>
            <a:pPr indent="-457200">
              <a:lnSpc>
                <a:spcPct val="150000"/>
              </a:lnSpc>
              <a:spcAft>
                <a:spcPts val="800"/>
              </a:spcAft>
            </a:pPr>
            <a:r>
              <a:rPr lang="pt-BR" sz="2000" dirty="0">
                <a:solidFill>
                  <a:srgbClr val="003E56"/>
                </a:solidFill>
              </a:rPr>
              <a:t>Palestra: Sobre </a:t>
            </a:r>
            <a:r>
              <a:rPr lang="pt-BR" sz="2000" dirty="0" err="1">
                <a:solidFill>
                  <a:srgbClr val="003E56"/>
                </a:solidFill>
              </a:rPr>
              <a:t>D.S.Ts</a:t>
            </a:r>
            <a:r>
              <a:rPr lang="pt-BR" sz="2000" dirty="0">
                <a:solidFill>
                  <a:srgbClr val="003E56"/>
                </a:solidFill>
              </a:rPr>
              <a:t> com enfermeiro Rafael do Posto Saúde Vila Recife.</a:t>
            </a:r>
          </a:p>
          <a:p>
            <a:pPr marL="0" indent="0">
              <a:lnSpc>
                <a:spcPct val="150000"/>
              </a:lnSpc>
              <a:spcAft>
                <a:spcPts val="800"/>
              </a:spcAft>
              <a:buNone/>
            </a:pPr>
            <a:endParaRPr sz="1000" dirty="0">
              <a:solidFill>
                <a:srgbClr val="003E56"/>
              </a:solidFill>
            </a:endParaRPr>
          </a:p>
        </p:txBody>
      </p:sp>
    </p:spTree>
    <p:extLst>
      <p:ext uri="{BB962C8B-B14F-4D97-AF65-F5344CB8AC3E}">
        <p14:creationId xmlns:p14="http://schemas.microsoft.com/office/powerpoint/2010/main" val="1988445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800" b="1" dirty="0">
                <a:solidFill>
                  <a:srgbClr val="39B44A"/>
                </a:solidFill>
              </a:rPr>
              <a:t>AÇÕES QUE OS AGENTES DE CIDADANIA PARTICIPARAM: mês de fevereiro/2023</a:t>
            </a:r>
            <a:endParaRPr lang="pt-B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446836" cy="3285893"/>
          </a:xfrm>
          <a:prstGeom prst="rect">
            <a:avLst/>
          </a:prstGeom>
          <a:noFill/>
          <a:ln>
            <a:noFill/>
          </a:ln>
        </p:spPr>
        <p:txBody>
          <a:bodyPr spcFirstLastPara="1" wrap="square" lIns="91425" tIns="91425" rIns="91425" bIns="91425" anchor="t" anchorCtr="0">
            <a:noAutofit/>
          </a:bodyPr>
          <a:lstStyle/>
          <a:p>
            <a:pPr marL="285750" indent="-285750">
              <a:lnSpc>
                <a:spcPct val="150000"/>
              </a:lnSpc>
              <a:spcAft>
                <a:spcPts val="800"/>
              </a:spcAft>
            </a:pPr>
            <a:r>
              <a:rPr lang="pt-BR" sz="1600" dirty="0">
                <a:solidFill>
                  <a:srgbClr val="003E56"/>
                </a:solidFill>
              </a:rPr>
              <a:t>Oficina de Convivência Familiar: Roda de Conversa sobre diversas formas de composição familiar e questões de respeito; relações positivas e negativas; superação de dificuldades no seio familiar; produção de desenhos e cartazes relacionados;</a:t>
            </a:r>
          </a:p>
          <a:p>
            <a:pPr marL="285750" indent="-285750">
              <a:lnSpc>
                <a:spcPct val="150000"/>
              </a:lnSpc>
              <a:spcAft>
                <a:spcPts val="800"/>
              </a:spcAft>
            </a:pPr>
            <a:r>
              <a:rPr lang="pt-BR" sz="1600" dirty="0">
                <a:solidFill>
                  <a:srgbClr val="003E56"/>
                </a:solidFill>
              </a:rPr>
              <a:t>Oficina cultural sobre história das religiões: roda de conversa e debate com Professor Lucas;</a:t>
            </a:r>
          </a:p>
          <a:p>
            <a:pPr marL="285750" indent="-285750">
              <a:lnSpc>
                <a:spcPct val="150000"/>
              </a:lnSpc>
              <a:spcAft>
                <a:spcPts val="800"/>
              </a:spcAft>
            </a:pPr>
            <a:r>
              <a:rPr lang="pt-BR" sz="1600" dirty="0">
                <a:solidFill>
                  <a:srgbClr val="003E56"/>
                </a:solidFill>
              </a:rPr>
              <a:t>Oficina com psicólogo Fabio: Comportamento e Cooperação entre os Agentes;</a:t>
            </a:r>
          </a:p>
          <a:p>
            <a:pPr marL="285750" indent="-285750">
              <a:lnSpc>
                <a:spcPct val="150000"/>
              </a:lnSpc>
              <a:spcAft>
                <a:spcPts val="800"/>
              </a:spcAft>
            </a:pPr>
            <a:r>
              <a:rPr lang="pt-BR" sz="1600" dirty="0">
                <a:solidFill>
                  <a:srgbClr val="003E56"/>
                </a:solidFill>
              </a:rPr>
              <a:t>Oficina Cultura da Paz: trabalhando a resolução não violenta dos conflitos, a tolerância e a solidariedade;</a:t>
            </a:r>
          </a:p>
          <a:p>
            <a:pPr marL="0" indent="0">
              <a:lnSpc>
                <a:spcPct val="150000"/>
              </a:lnSpc>
              <a:spcAft>
                <a:spcPts val="800"/>
              </a:spcAft>
              <a:buNone/>
            </a:pPr>
            <a:endParaRPr sz="1000" dirty="0">
              <a:solidFill>
                <a:srgbClr val="003E56"/>
              </a:solidFill>
            </a:endParaRPr>
          </a:p>
        </p:txBody>
      </p:sp>
    </p:spTree>
    <p:extLst>
      <p:ext uri="{BB962C8B-B14F-4D97-AF65-F5344CB8AC3E}">
        <p14:creationId xmlns:p14="http://schemas.microsoft.com/office/powerpoint/2010/main" val="2682788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800" b="1" dirty="0">
                <a:solidFill>
                  <a:srgbClr val="39B44A"/>
                </a:solidFill>
              </a:rPr>
              <a:t>AÇÕES QUE OS AGENTES DE CIDADANIA PARTICIPARAM: mês de fevereiro/2023</a:t>
            </a:r>
            <a:endParaRPr lang="pt-B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215590" y="1171100"/>
            <a:ext cx="8649896" cy="3452939"/>
          </a:xfrm>
          <a:prstGeom prst="rect">
            <a:avLst/>
          </a:prstGeom>
          <a:noFill/>
          <a:ln>
            <a:noFill/>
          </a:ln>
        </p:spPr>
        <p:txBody>
          <a:bodyPr spcFirstLastPara="1" wrap="square" lIns="91425" tIns="91425" rIns="91425" bIns="91425" anchor="t" anchorCtr="0">
            <a:noAutofit/>
          </a:bodyPr>
          <a:lstStyle/>
          <a:p>
            <a:pPr indent="-457200" algn="just">
              <a:lnSpc>
                <a:spcPct val="150000"/>
              </a:lnSpc>
              <a:spcAft>
                <a:spcPts val="800"/>
              </a:spcAft>
            </a:pPr>
            <a:r>
              <a:rPr lang="pt-BR" sz="1600" dirty="0">
                <a:solidFill>
                  <a:srgbClr val="003E56"/>
                </a:solidFill>
              </a:rPr>
              <a:t>Organização da rotina com os Agentes;</a:t>
            </a:r>
          </a:p>
          <a:p>
            <a:pPr indent="-457200" algn="just">
              <a:lnSpc>
                <a:spcPct val="150000"/>
              </a:lnSpc>
              <a:spcAft>
                <a:spcPts val="800"/>
              </a:spcAft>
            </a:pPr>
            <a:r>
              <a:rPr lang="pt-BR" sz="1600" dirty="0">
                <a:solidFill>
                  <a:srgbClr val="003E56"/>
                </a:solidFill>
              </a:rPr>
              <a:t>Oficina de artes: produção de clipes decorados e marcador de páginas e produção de pulseirinhas de miçanga;</a:t>
            </a:r>
          </a:p>
          <a:p>
            <a:pPr indent="-457200" algn="just">
              <a:lnSpc>
                <a:spcPct val="150000"/>
              </a:lnSpc>
              <a:spcAft>
                <a:spcPts val="800"/>
              </a:spcAft>
            </a:pPr>
            <a:r>
              <a:rPr lang="pt-BR" sz="1600" dirty="0">
                <a:solidFill>
                  <a:srgbClr val="003E56"/>
                </a:solidFill>
              </a:rPr>
              <a:t>Planejamento: Planejar com os agentes a visita na câmara municipal para entrevistas do dia da mulher com as vereadoras, confecção de lembrancinhas para o dia da mulher.</a:t>
            </a:r>
          </a:p>
          <a:p>
            <a:pPr indent="-457200" algn="just">
              <a:lnSpc>
                <a:spcPct val="150000"/>
              </a:lnSpc>
              <a:spcAft>
                <a:spcPts val="800"/>
              </a:spcAft>
            </a:pPr>
            <a:r>
              <a:rPr lang="pt-BR" sz="1600" dirty="0">
                <a:solidFill>
                  <a:srgbClr val="003E56"/>
                </a:solidFill>
              </a:rPr>
              <a:t>Oficina de desenho – desenhar a mão livre seguindo o passo a passo da professora uma casa no campo;</a:t>
            </a:r>
          </a:p>
          <a:p>
            <a:pPr indent="-457200" algn="just">
              <a:lnSpc>
                <a:spcPct val="150000"/>
              </a:lnSpc>
              <a:spcAft>
                <a:spcPts val="800"/>
              </a:spcAft>
            </a:pPr>
            <a:r>
              <a:rPr lang="pt-BR" sz="1600" dirty="0">
                <a:solidFill>
                  <a:srgbClr val="003E56"/>
                </a:solidFill>
              </a:rPr>
              <a:t>Aula passeio – Bairro Panorama</a:t>
            </a:r>
          </a:p>
          <a:p>
            <a:pPr marL="0" indent="0">
              <a:lnSpc>
                <a:spcPct val="150000"/>
              </a:lnSpc>
              <a:spcAft>
                <a:spcPts val="800"/>
              </a:spcAft>
              <a:buNone/>
            </a:pPr>
            <a:endParaRPr sz="1000" dirty="0">
              <a:solidFill>
                <a:srgbClr val="003E56"/>
              </a:solidFill>
            </a:endParaRPr>
          </a:p>
        </p:txBody>
      </p:sp>
    </p:spTree>
    <p:extLst>
      <p:ext uri="{BB962C8B-B14F-4D97-AF65-F5344CB8AC3E}">
        <p14:creationId xmlns:p14="http://schemas.microsoft.com/office/powerpoint/2010/main" val="3965929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800" b="1" dirty="0">
                <a:solidFill>
                  <a:srgbClr val="39B44A"/>
                </a:solidFill>
              </a:rPr>
              <a:t>AÇÕES QUE OS AGENTES DE CIDADANIA PARTICIPARAM: mês de março/2023</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446836" cy="3285893"/>
          </a:xfrm>
          <a:prstGeom prst="rect">
            <a:avLst/>
          </a:prstGeom>
          <a:noFill/>
          <a:ln>
            <a:noFill/>
          </a:ln>
        </p:spPr>
        <p:txBody>
          <a:bodyPr spcFirstLastPara="1" wrap="square" lIns="91425" tIns="91425" rIns="91425" bIns="91425" anchor="t" anchorCtr="0">
            <a:noAutofit/>
          </a:bodyPr>
          <a:lstStyle/>
          <a:p>
            <a:pPr marL="342900">
              <a:lnSpc>
                <a:spcPct val="150000"/>
              </a:lnSpc>
              <a:spcAft>
                <a:spcPts val="800"/>
              </a:spcAft>
            </a:pPr>
            <a:r>
              <a:rPr lang="pt-BR" sz="2000" dirty="0">
                <a:solidFill>
                  <a:srgbClr val="003E56"/>
                </a:solidFill>
              </a:rPr>
              <a:t>Trabalhando o Dia da Mulher;</a:t>
            </a:r>
          </a:p>
          <a:p>
            <a:pPr marL="342900">
              <a:lnSpc>
                <a:spcPct val="150000"/>
              </a:lnSpc>
              <a:spcAft>
                <a:spcPts val="800"/>
              </a:spcAft>
            </a:pPr>
            <a:r>
              <a:rPr lang="pt-BR" sz="2000" dirty="0">
                <a:solidFill>
                  <a:srgbClr val="003E56"/>
                </a:solidFill>
              </a:rPr>
              <a:t>Confecção de lembrancinhas para o grupo Conviver com Arte;</a:t>
            </a:r>
          </a:p>
          <a:p>
            <a:pPr marL="342900">
              <a:lnSpc>
                <a:spcPct val="150000"/>
              </a:lnSpc>
              <a:spcAft>
                <a:spcPts val="800"/>
              </a:spcAft>
            </a:pPr>
            <a:r>
              <a:rPr lang="pt-BR" sz="2000" dirty="0">
                <a:solidFill>
                  <a:srgbClr val="003E56"/>
                </a:solidFill>
              </a:rPr>
              <a:t>Visita na Câmara Municipal para conhecer e entender a estrutura da Procuradoria da Mulher;</a:t>
            </a:r>
          </a:p>
          <a:p>
            <a:pPr marL="342900">
              <a:lnSpc>
                <a:spcPct val="150000"/>
              </a:lnSpc>
              <a:spcAft>
                <a:spcPts val="800"/>
              </a:spcAft>
            </a:pPr>
            <a:r>
              <a:rPr lang="pt-BR" sz="2000" dirty="0">
                <a:solidFill>
                  <a:srgbClr val="003E56"/>
                </a:solidFill>
              </a:rPr>
              <a:t>Leitura e Escrita (ampliando possibilidades de Leitura lendo imagens e caracterizando diferentes tipos de situações);</a:t>
            </a:r>
          </a:p>
          <a:p>
            <a:pPr marL="171450" indent="-171450">
              <a:lnSpc>
                <a:spcPct val="150000"/>
              </a:lnSpc>
              <a:spcAft>
                <a:spcPts val="800"/>
              </a:spcAft>
            </a:pPr>
            <a:endParaRPr lang="pt-BR" sz="2000" dirty="0">
              <a:solidFill>
                <a:srgbClr val="003E56"/>
              </a:solidFill>
            </a:endParaRPr>
          </a:p>
          <a:p>
            <a:pPr marL="171450" indent="-171450">
              <a:lnSpc>
                <a:spcPct val="150000"/>
              </a:lnSpc>
              <a:spcAft>
                <a:spcPts val="800"/>
              </a:spcAft>
            </a:pPr>
            <a:endParaRPr lang="pt-BR" sz="2000" dirty="0">
              <a:solidFill>
                <a:srgbClr val="003E56"/>
              </a:solidFill>
            </a:endParaRP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2940208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400" b="1" dirty="0">
                <a:solidFill>
                  <a:srgbClr val="39B44A"/>
                </a:solidFill>
              </a:rPr>
              <a:t>AÇÕES QUE OS AGENTES DE CIDADANIA PARTICIPARAM: mês de março/2023</a:t>
            </a:r>
            <a:endParaRPr sz="2400"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446836" cy="3285893"/>
          </a:xfrm>
          <a:prstGeom prst="rect">
            <a:avLst/>
          </a:prstGeom>
          <a:noFill/>
          <a:ln>
            <a:noFill/>
          </a:ln>
        </p:spPr>
        <p:txBody>
          <a:bodyPr spcFirstLastPara="1" wrap="square" lIns="91425" tIns="91425" rIns="91425" bIns="91425" anchor="t" anchorCtr="0">
            <a:noAutofit/>
          </a:bodyPr>
          <a:lstStyle/>
          <a:p>
            <a:pPr marL="171450" indent="-171450">
              <a:lnSpc>
                <a:spcPct val="150000"/>
              </a:lnSpc>
              <a:spcAft>
                <a:spcPts val="800"/>
              </a:spcAft>
            </a:pPr>
            <a:r>
              <a:rPr lang="pt-BR" sz="1600" dirty="0">
                <a:solidFill>
                  <a:srgbClr val="003E56"/>
                </a:solidFill>
              </a:rPr>
              <a:t>Trabalhando Saúde Integral (ampliação de conhecimentos sobre sexualidade, orientações sobre praticas saudáveis e seguras, sentimentos e desejos);</a:t>
            </a:r>
          </a:p>
          <a:p>
            <a:pPr marL="171450" indent="-171450">
              <a:lnSpc>
                <a:spcPct val="150000"/>
              </a:lnSpc>
              <a:spcAft>
                <a:spcPts val="800"/>
              </a:spcAft>
            </a:pPr>
            <a:r>
              <a:rPr lang="pt-BR" sz="1600" dirty="0">
                <a:solidFill>
                  <a:srgbClr val="003E56"/>
                </a:solidFill>
              </a:rPr>
              <a:t>A historia de Joao e Maria (assistir mini filme “Minha vida de João e Era uma vez outra Maria”) aborda experiências comuns na vida de moças e rapazes e os desafios que enfrentam durante seu processo de desenvolvimento;</a:t>
            </a:r>
          </a:p>
          <a:p>
            <a:pPr marL="171450" indent="-171450">
              <a:lnSpc>
                <a:spcPct val="150000"/>
              </a:lnSpc>
              <a:spcAft>
                <a:spcPts val="800"/>
              </a:spcAft>
            </a:pPr>
            <a:r>
              <a:rPr lang="pt-BR" sz="1600" dirty="0">
                <a:solidFill>
                  <a:srgbClr val="003E56"/>
                </a:solidFill>
              </a:rPr>
              <a:t>Construindo a minha Arvore Genealógica (desenhar e caracterizar cada membro presente na Arvore e apresentar para o grupo suas família); </a:t>
            </a:r>
            <a:r>
              <a:rPr lang="pt-BR" sz="1600" dirty="0" err="1">
                <a:solidFill>
                  <a:srgbClr val="003E56"/>
                </a:solidFill>
              </a:rPr>
              <a:t>Obs</a:t>
            </a:r>
            <a:r>
              <a:rPr lang="pt-BR" sz="1600" dirty="0">
                <a:solidFill>
                  <a:srgbClr val="003E56"/>
                </a:solidFill>
              </a:rPr>
              <a:t>: Teve alunos que se emocionaram e choraram quando foram apresentar a família;</a:t>
            </a:r>
          </a:p>
          <a:p>
            <a:pPr marL="171450" indent="-171450">
              <a:lnSpc>
                <a:spcPct val="150000"/>
              </a:lnSpc>
              <a:spcAft>
                <a:spcPts val="800"/>
              </a:spcAft>
            </a:pPr>
            <a:endParaRPr lang="pt-BR" sz="1600" dirty="0">
              <a:solidFill>
                <a:srgbClr val="003E56"/>
              </a:solidFill>
            </a:endParaRPr>
          </a:p>
          <a:p>
            <a:pPr marL="171450" indent="-171450">
              <a:lnSpc>
                <a:spcPct val="150000"/>
              </a:lnSpc>
              <a:spcAft>
                <a:spcPts val="800"/>
              </a:spcAft>
            </a:pPr>
            <a:endParaRPr lang="pt-BR" sz="2000" dirty="0">
              <a:solidFill>
                <a:srgbClr val="003E56"/>
              </a:solidFill>
            </a:endParaRP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656676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4"/>
          <p:cNvSpPr txBox="1">
            <a:spLocks noGrp="1"/>
          </p:cNvSpPr>
          <p:nvPr>
            <p:ph type="title"/>
          </p:nvPr>
        </p:nvSpPr>
        <p:spPr>
          <a:xfrm>
            <a:off x="344886" y="16730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7916"/>
              </a:lnSpc>
              <a:spcBef>
                <a:spcPts val="0"/>
              </a:spcBef>
              <a:spcAft>
                <a:spcPts val="800"/>
              </a:spcAft>
              <a:buSzPts val="2800"/>
              <a:buNone/>
            </a:pPr>
            <a:r>
              <a:rPr lang="pt-BR" sz="2800" b="1" dirty="0">
                <a:solidFill>
                  <a:srgbClr val="39B44A"/>
                </a:solidFill>
              </a:rPr>
              <a:t>AÇÕES QUE OS AGENTES DE CIDADANIA PARTICIPARAM: mês de março/2023</a:t>
            </a:r>
            <a:endParaRPr b="1" dirty="0">
              <a:solidFill>
                <a:srgbClr val="39B44A"/>
              </a:solidFill>
            </a:endParaRPr>
          </a:p>
        </p:txBody>
      </p:sp>
      <p:pic>
        <p:nvPicPr>
          <p:cNvPr id="79" name="Google Shape;79;p4"/>
          <p:cNvPicPr preferRelativeResize="0"/>
          <p:nvPr/>
        </p:nvPicPr>
        <p:blipFill rotWithShape="1">
          <a:blip r:embed="rId3">
            <a:alphaModFix/>
          </a:blip>
          <a:srcRect/>
          <a:stretch/>
        </p:blipFill>
        <p:spPr>
          <a:xfrm>
            <a:off x="0" y="4481662"/>
            <a:ext cx="9143998" cy="721311"/>
          </a:xfrm>
          <a:prstGeom prst="rect">
            <a:avLst/>
          </a:prstGeom>
          <a:noFill/>
          <a:ln>
            <a:noFill/>
          </a:ln>
        </p:spPr>
      </p:pic>
      <p:sp>
        <p:nvSpPr>
          <p:cNvPr id="80" name="Google Shape;80;p4"/>
          <p:cNvSpPr/>
          <p:nvPr/>
        </p:nvSpPr>
        <p:spPr>
          <a:xfrm>
            <a:off x="418650" y="1101800"/>
            <a:ext cx="8277600" cy="69300"/>
          </a:xfrm>
          <a:prstGeom prst="rect">
            <a:avLst/>
          </a:prstGeom>
          <a:solidFill>
            <a:srgbClr val="003E56"/>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3E56"/>
              </a:solidFill>
              <a:latin typeface="Arial"/>
              <a:ea typeface="Arial"/>
              <a:cs typeface="Arial"/>
              <a:sym typeface="Arial"/>
            </a:endParaRPr>
          </a:p>
        </p:txBody>
      </p:sp>
      <p:sp>
        <p:nvSpPr>
          <p:cNvPr id="81" name="Google Shape;81;p4"/>
          <p:cNvSpPr txBox="1">
            <a:spLocks noGrp="1"/>
          </p:cNvSpPr>
          <p:nvPr>
            <p:ph type="body" idx="1"/>
          </p:nvPr>
        </p:nvSpPr>
        <p:spPr>
          <a:xfrm>
            <a:off x="418650" y="1338146"/>
            <a:ext cx="8446836" cy="3285893"/>
          </a:xfrm>
          <a:prstGeom prst="rect">
            <a:avLst/>
          </a:prstGeom>
          <a:noFill/>
          <a:ln>
            <a:noFill/>
          </a:ln>
        </p:spPr>
        <p:txBody>
          <a:bodyPr spcFirstLastPara="1" wrap="square" lIns="91425" tIns="91425" rIns="91425" bIns="91425" anchor="t" anchorCtr="0">
            <a:noAutofit/>
          </a:bodyPr>
          <a:lstStyle/>
          <a:p>
            <a:pPr marL="171450" indent="-171450">
              <a:lnSpc>
                <a:spcPct val="150000"/>
              </a:lnSpc>
              <a:spcAft>
                <a:spcPts val="800"/>
              </a:spcAft>
            </a:pPr>
            <a:r>
              <a:rPr lang="pt-BR" dirty="0">
                <a:solidFill>
                  <a:srgbClr val="003E56"/>
                </a:solidFill>
              </a:rPr>
              <a:t>Batalha dos Sexos (Trabalhando o respeito a diversidade humana, sentimentos e desejos dos outros); Conhecendo a historia e vida da PAGU uma das mais polêmicas mulheres da história brasileira; Musica da Rita Lee PAGU.</a:t>
            </a:r>
          </a:p>
          <a:p>
            <a:pPr marL="171450" indent="-171450">
              <a:lnSpc>
                <a:spcPct val="150000"/>
              </a:lnSpc>
              <a:spcAft>
                <a:spcPts val="800"/>
              </a:spcAft>
            </a:pPr>
            <a:r>
              <a:rPr lang="pt-BR" dirty="0">
                <a:solidFill>
                  <a:srgbClr val="003E56"/>
                </a:solidFill>
              </a:rPr>
              <a:t>Prestigiando os Jogos Escolares Municipais e nossas Agentes jogadoras (propiciando integração e oportunidades de socialização);</a:t>
            </a:r>
          </a:p>
          <a:p>
            <a:pPr marL="171450" indent="-171450">
              <a:lnSpc>
                <a:spcPct val="150000"/>
              </a:lnSpc>
              <a:spcAft>
                <a:spcPts val="800"/>
              </a:spcAft>
            </a:pPr>
            <a:r>
              <a:rPr lang="pt-BR" dirty="0">
                <a:solidFill>
                  <a:srgbClr val="003E56"/>
                </a:solidFill>
              </a:rPr>
              <a:t>Produção de hambúrguer e lanches com orientação do voluntario Maycon – fortalecendo o protagonismo, autoestima e empoderamento;</a:t>
            </a:r>
          </a:p>
          <a:p>
            <a:pPr marL="171450" indent="-171450">
              <a:lnSpc>
                <a:spcPct val="150000"/>
              </a:lnSpc>
              <a:spcAft>
                <a:spcPts val="800"/>
              </a:spcAft>
            </a:pPr>
            <a:endParaRPr lang="pt-BR" sz="2000" dirty="0">
              <a:solidFill>
                <a:srgbClr val="003E56"/>
              </a:solidFill>
            </a:endParaRPr>
          </a:p>
          <a:p>
            <a:pPr marL="171450" indent="-171450">
              <a:lnSpc>
                <a:spcPct val="150000"/>
              </a:lnSpc>
              <a:spcAft>
                <a:spcPts val="800"/>
              </a:spcAft>
            </a:pPr>
            <a:endParaRPr lang="pt-BR" sz="2000" dirty="0">
              <a:solidFill>
                <a:srgbClr val="003E56"/>
              </a:solidFill>
            </a:endParaRPr>
          </a:p>
          <a:p>
            <a:pPr marL="0" indent="0">
              <a:lnSpc>
                <a:spcPct val="150000"/>
              </a:lnSpc>
              <a:spcAft>
                <a:spcPts val="800"/>
              </a:spcAft>
              <a:buNone/>
            </a:pPr>
            <a:endParaRPr lang="pt-BR" sz="2000" dirty="0">
              <a:solidFill>
                <a:srgbClr val="003E56"/>
              </a:solidFill>
            </a:endParaRPr>
          </a:p>
        </p:txBody>
      </p:sp>
    </p:spTree>
    <p:extLst>
      <p:ext uri="{BB962C8B-B14F-4D97-AF65-F5344CB8AC3E}">
        <p14:creationId xmlns:p14="http://schemas.microsoft.com/office/powerpoint/2010/main" val="959121290"/>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2522</TotalTime>
  <Words>1369</Words>
  <Application>Microsoft Office PowerPoint</Application>
  <PresentationFormat>Apresentação na tela (16:9)</PresentationFormat>
  <Paragraphs>73</Paragraphs>
  <Slides>18</Slides>
  <Notes>18</Notes>
  <HiddenSlides>0</HiddenSlides>
  <MMClips>0</MMClips>
  <ScaleCrop>false</ScaleCrop>
  <HeadingPairs>
    <vt:vector size="6" baseType="variant">
      <vt:variant>
        <vt:lpstr>Fontes usadas</vt:lpstr>
      </vt:variant>
      <vt:variant>
        <vt:i4>1</vt:i4>
      </vt:variant>
      <vt:variant>
        <vt:lpstr>Tema</vt:lpstr>
      </vt:variant>
      <vt:variant>
        <vt:i4>1</vt:i4>
      </vt:variant>
      <vt:variant>
        <vt:lpstr>Títulos de slides</vt:lpstr>
      </vt:variant>
      <vt:variant>
        <vt:i4>18</vt:i4>
      </vt:variant>
    </vt:vector>
  </HeadingPairs>
  <TitlesOfParts>
    <vt:vector size="20" baseType="lpstr">
      <vt:lpstr>Arial</vt:lpstr>
      <vt:lpstr>Simple Light</vt:lpstr>
      <vt:lpstr>Apresentação do PowerPoint</vt:lpstr>
      <vt:lpstr>PROGRAMA AGENTES DE CIDADANIA</vt:lpstr>
      <vt:lpstr>AÇÕES QUE OS AGENTES DE CIDADANIA PARTICIPARAM: mês de janeiro/2023</vt:lpstr>
      <vt:lpstr>AÇÕES QUE OS AGENTES DE CIDADANIA PARTICIPARAM: mês de janeiro/2023</vt:lpstr>
      <vt:lpstr>AÇÕES QUE OS AGENTES DE CIDADANIA PARTICIPARAM: mês de fevereiro/2023</vt:lpstr>
      <vt:lpstr>AÇÕES QUE OS AGENTES DE CIDADANIA PARTICIPARAM: mês de fevereiro/2023</vt:lpstr>
      <vt:lpstr>AÇÕES QUE OS AGENTES DE CIDADANIA PARTICIPARAM: mês de março/2023</vt:lpstr>
      <vt:lpstr>AÇÕES QUE OS AGENTES DE CIDADANIA PARTICIPARAM: mês de março/2023</vt:lpstr>
      <vt:lpstr>AÇÕES QUE OS AGENTES DE CIDADANIA PARTICIPARAM: mês de março/2023</vt:lpstr>
      <vt:lpstr>AÇÕES QUE OS AGENTES DE CIDADANIA PARTICIPARAM: mês de março/2023</vt:lpstr>
      <vt:lpstr>AÇÕES QUE OS AGENTES DE CIDADANIA PARTICIPARAM: mês de abril/2023</vt:lpstr>
      <vt:lpstr>AÇÕES QUE OS AGENTES DE CIDADANIA PARTICIPARAM: mês de abril/2023</vt:lpstr>
      <vt:lpstr>AÇÕES QUE OS AGENTES DE CIDADANIA PARTICIPARAM: mês de maio/2023</vt:lpstr>
      <vt:lpstr>AÇÕES QUE OS AGENTES DE CIDADANIA PARTICIPARAM: mês de maio/2023</vt:lpstr>
      <vt:lpstr>AÇÕES QUE OS AGENTES DE CIDADANIA PARTICIPARAM: mês de maio/2023</vt:lpstr>
      <vt:lpstr>AÇÕES QUE OS AGENTES DE CIDADANIA PARTICIPARAM: mês de maio/2023</vt:lpstr>
      <vt:lpstr>AÇÕES QUE OS AGENTES DE CIDADANIA PARTICIPARAM:</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Lizmari</dc:creator>
  <cp:lastModifiedBy>LIZMARI FONTANA</cp:lastModifiedBy>
  <cp:revision>9</cp:revision>
  <dcterms:modified xsi:type="dcterms:W3CDTF">2023-08-23T00:39:37Z</dcterms:modified>
</cp:coreProperties>
</file>